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MuseoModerno Medium"/>
      <p:regular r:id="rId23"/>
    </p:embeddedFont>
    <p:embeddedFont>
      <p:font typeface="MuseoModerno Medium"/>
      <p:regular r:id="rId24"/>
    </p:embeddedFont>
    <p:embeddedFont>
      <p:font typeface="MuseoModerno Medium"/>
      <p:regular r:id="rId25"/>
    </p:embeddedFont>
    <p:embeddedFont>
      <p:font typeface="MuseoModerno Medium"/>
      <p:regular r:id="rId26"/>
    </p:embeddedFont>
    <p:embeddedFont>
      <p:font typeface="Source Sans 3"/>
      <p:regular r:id="rId27"/>
    </p:embeddedFont>
    <p:embeddedFont>
      <p:font typeface="Source Sans 3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73515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Machine Learning project 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presentation details the data exploration, feature engineering, modeling, and evaluation phases for our machine learning project focused on fraud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97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Modeling Phase: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74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goal is to train ML models to identify potentially fraudulent healthcare providers, addressing the highly imbalanced nature of fraud detection (fraud ≈ 10%).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21311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3821311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4078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Train–Test Splitting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4569023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70/30 split at the provider level to prevent data leakage and ensure reproducibility with a fixed random seed.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778937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577893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1142524" y="6036231"/>
            <a:ext cx="3579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Handling Class Imbalance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2524" y="652664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Three strategies: Class Weighting (penalizing fraud misclassifications), and Oversampling (SMOTE) to generate synthetic fraud samples.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777" y="393502"/>
            <a:ext cx="6002060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Evaluation &amp; Final Model Selection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777" y="1198245"/>
            <a:ext cx="290917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Accuracy is Misleading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00777" y="1609487"/>
            <a:ext cx="7338774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imbalanced datasets like fraud detection (fraud ≈ 10%), overall accuracy can be deceptive. A model predicting no fraud would still be 90% 'accurate' without detecting any actual fraud.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0777" y="2210395"/>
            <a:ext cx="2403277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Evaluation Metrics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00777" y="2621637"/>
            <a:ext cx="73387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Correct evaluation prioritizes metrics that effectively measure performance on the minority class: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0777" y="2979301"/>
            <a:ext cx="73387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ROC-AUC: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Assesses model's ability to distinguish between classes.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0777" y="3258264"/>
            <a:ext cx="73387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Recall: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Measures the proportion of actual fraud cases correctly identified.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0777" y="3537228"/>
            <a:ext cx="73387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Indicates the proportion of positive identifications that were actually correct.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00777" y="3909179"/>
            <a:ext cx="401026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Model Choice: Logistic Regression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00777" y="4320421"/>
            <a:ext cx="7338774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After rigorous evaluation, Logistic Regression achieved the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best ROC-AUC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demonstrated the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stable performance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</a:t>
            </a:r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explainable coefficients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crucial for understanding fraud patterns.</a:t>
            </a:r>
            <a:endParaRPr lang="en-US" sz="11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6262" y="1216223"/>
            <a:ext cx="5940981" cy="594098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196262" y="7318177"/>
            <a:ext cx="594098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following Python snippet illustrates key evaluation steps: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8196262" y="7708106"/>
            <a:ext cx="5940981" cy="1359337"/>
          </a:xfrm>
          <a:prstGeom prst="roundRect">
            <a:avLst>
              <a:gd name="adj" fmla="val 1579"/>
            </a:avLst>
          </a:prstGeom>
          <a:solidFill>
            <a:srgbClr val="F2EFE8"/>
          </a:solidFill>
          <a:ln/>
        </p:spPr>
      </p:sp>
      <p:sp>
        <p:nvSpPr>
          <p:cNvPr id="15" name="Shape 12"/>
          <p:cNvSpPr/>
          <p:nvPr/>
        </p:nvSpPr>
        <p:spPr>
          <a:xfrm>
            <a:off x="8189119" y="7708106"/>
            <a:ext cx="5955268" cy="1359337"/>
          </a:xfrm>
          <a:prstGeom prst="roundRect">
            <a:avLst>
              <a:gd name="adj" fmla="val 1579"/>
            </a:avLst>
          </a:prstGeom>
          <a:solidFill>
            <a:srgbClr val="F2EFE8"/>
          </a:solidFill>
          <a:ln/>
        </p:spPr>
      </p:sp>
      <p:sp>
        <p:nvSpPr>
          <p:cNvPr id="16" name="Text 13"/>
          <p:cNvSpPr/>
          <p:nvPr/>
        </p:nvSpPr>
        <p:spPr>
          <a:xfrm>
            <a:off x="8332113" y="7815382"/>
            <a:ext cx="5669280" cy="1144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y_prob = model.predict_proba(X_test)[:,1]roc_auc = roc_auc_score(y_test, y_prob)y_pred = model.predict(X_test)confusion_matrix(y_test, y_pred)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35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Metric Selection &amp;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581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Primary Metrics (Accuracy Avoided)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0355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777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Recall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199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F1-score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620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PR-AUC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8042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ROC-AUC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95810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Algorithms Implemented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403550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Baseline &amp; interpretability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8406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Robust ensemble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6457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High precision learning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4508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Vector Machine: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Margin-based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659011"/>
            <a:ext cx="7720965" cy="127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Hyperparameter Tuning &amp; Interpretation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2437805"/>
            <a:ext cx="3472934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Hyperparameter Tuning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1518" y="3022163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model was calibrated using grid search or reasonable defaults: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1518" y="3855601"/>
            <a:ext cx="361247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Regularization tuning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1518" y="4251960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Estimators, max depth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1518" y="4973598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Learning rate, estimators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1518" y="5827395"/>
            <a:ext cx="304942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Scaling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11518" y="6411754"/>
            <a:ext cx="3612475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Normalization/standardization applied for Logistic Regression and SVM; excluded for tree-based models.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7627" y="2437805"/>
            <a:ext cx="3151108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Interpretation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827627" y="3022163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Tree-based models provided natural interpretability through: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7627" y="3855601"/>
            <a:ext cx="361247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importance ranking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27627" y="4251960"/>
            <a:ext cx="36124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 drivers influencing fraud probability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27627" y="5105757"/>
            <a:ext cx="3152656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Model Selection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4827627" y="5690116"/>
            <a:ext cx="3612475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achieved the best overall performance (highest ROC-AUC) due to its strong discrimination and stability.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711279"/>
            <a:ext cx="7741444" cy="1252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Evaluation Phase: Model Quality &amp; Reliability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278" y="2263854"/>
            <a:ext cx="774144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Evaluation emphasizes fraud detection capability, cost-sensitive decision-making, and model explainability due to class imbalance.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4560570" y="3130272"/>
            <a:ext cx="22860" cy="4388048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3768447" y="3344228"/>
            <a:ext cx="601028" cy="22860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7" name="Shape 4"/>
          <p:cNvSpPr/>
          <p:nvPr/>
        </p:nvSpPr>
        <p:spPr>
          <a:xfrm>
            <a:off x="4346615" y="3130272"/>
            <a:ext cx="450771" cy="45077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421743" y="3167836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65609" y="3199090"/>
            <a:ext cx="250459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Metrics Used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01278" y="3632359"/>
            <a:ext cx="286893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ROC-AUC (primary), PR-AUC, Precision, Recall, F1-score, Confusion Matrix.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774525" y="4546283"/>
            <a:ext cx="601028" cy="22860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12" name="Shape 9"/>
          <p:cNvSpPr/>
          <p:nvPr/>
        </p:nvSpPr>
        <p:spPr>
          <a:xfrm>
            <a:off x="4346615" y="4332327"/>
            <a:ext cx="450771" cy="45077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4421743" y="4369891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5573792" y="4401145"/>
            <a:ext cx="286893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Results: Logistic Regression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573792" y="5147548"/>
            <a:ext cx="2868930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ROC-AUC, outperforming complex models, indicating linear behavior patterns dominate fraud separation.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3768447" y="5795248"/>
            <a:ext cx="601028" cy="22860"/>
          </a:xfrm>
          <a:prstGeom prst="roundRect">
            <a:avLst>
              <a:gd name="adj" fmla="val 131479"/>
            </a:avLst>
          </a:prstGeom>
          <a:solidFill>
            <a:srgbClr val="D9D4C9"/>
          </a:solidFill>
          <a:ln/>
        </p:spPr>
      </p:sp>
      <p:sp>
        <p:nvSpPr>
          <p:cNvPr id="17" name="Shape 14"/>
          <p:cNvSpPr/>
          <p:nvPr/>
        </p:nvSpPr>
        <p:spPr>
          <a:xfrm>
            <a:off x="4346615" y="5581293"/>
            <a:ext cx="450771" cy="450771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4421743" y="5618857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701278" y="5650111"/>
            <a:ext cx="286893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Confusion Matrix Insights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01278" y="6396514"/>
            <a:ext cx="286893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False positives among high-cost specialists; false negatives for low-volume, stealth fraud.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788" y="996196"/>
            <a:ext cx="7243048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 Stability &amp; Interpretability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2788" y="1823799"/>
            <a:ext cx="789122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 was chosen for its robust characteristics that are critical in a fraud detection context.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2788" y="2311360"/>
            <a:ext cx="3856077" cy="1649135"/>
          </a:xfrm>
          <a:prstGeom prst="roundRect">
            <a:avLst>
              <a:gd name="adj" fmla="val 665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9928" y="2311360"/>
            <a:ext cx="91440" cy="1649135"/>
          </a:xfrm>
          <a:prstGeom prst="roundRect">
            <a:avLst>
              <a:gd name="adj" fmla="val 29359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6383179" y="2513171"/>
            <a:ext cx="223706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No Overfitting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83179" y="2900005"/>
            <a:ext cx="3383875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model demonstrated strong generalization capabilities on unseen data, preventing false confidence in performance.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47816" y="2311360"/>
            <a:ext cx="3856196" cy="1649135"/>
          </a:xfrm>
          <a:prstGeom prst="roundRect">
            <a:avLst>
              <a:gd name="adj" fmla="val 665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4956" y="2311360"/>
            <a:ext cx="91440" cy="1649135"/>
          </a:xfrm>
          <a:prstGeom prst="roundRect">
            <a:avLst>
              <a:gd name="adj" fmla="val 29359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10418207" y="2513171"/>
            <a:ext cx="223706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Stable Trade-offs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18207" y="2900005"/>
            <a:ext cx="3383994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precision-recall behavior across different thresholds ensures predictable operational outcomes.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2788" y="4139446"/>
            <a:ext cx="3856077" cy="1649135"/>
          </a:xfrm>
          <a:prstGeom prst="roundRect">
            <a:avLst>
              <a:gd name="adj" fmla="val 665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89928" y="4139446"/>
            <a:ext cx="91440" cy="1649135"/>
          </a:xfrm>
          <a:prstGeom prst="roundRect">
            <a:avLst>
              <a:gd name="adj" fmla="val 29359"/>
            </a:avLst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6383179" y="4341257"/>
            <a:ext cx="271903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Clear Coefficient Behavior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383179" y="4728091"/>
            <a:ext cx="3383875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Transparent feature contributions enable straightforward understanding of why a specific provider is flagged.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12788" y="6056948"/>
            <a:ext cx="3097530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Impact of Model Choice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112788" y="6660833"/>
            <a:ext cx="7891224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characteristics collectively support both legal accountability and auditable decisions, crucial for regulatory compliance and dispute resolution in healthcare fraud.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9406"/>
            <a:ext cx="7349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Error Analysis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351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False Positives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28872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Causes: Rare medical procedures, high-risk patients.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923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Interpretation: Legally expensive, not fraudulent.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449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False Negatives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280190" y="529709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Causes: Fraud camouflage, conservative billing, low-volume manipulation.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6509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Interpretation: Cases evade statistical detection.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235160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Logistic Regression Demonstrated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31255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overfitting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7547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Stable precision-recall trade-offs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1969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coefficient behavior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7866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Our Conclusion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42721" y="543877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final system reliably identifies suspicious providers, balancing detection, fairness, interpretability, and cost.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589" y="440174"/>
            <a:ext cx="4001691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Dataset Overview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46589" y="1420416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5" name="Shape 2"/>
          <p:cNvSpPr/>
          <p:nvPr/>
        </p:nvSpPr>
        <p:spPr>
          <a:xfrm>
            <a:off x="6046589" y="1397556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6" name="Shape 3"/>
          <p:cNvSpPr/>
          <p:nvPr/>
        </p:nvSpPr>
        <p:spPr>
          <a:xfrm>
            <a:off x="9818310" y="1180386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9962376" y="1300401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29469" y="1820585"/>
            <a:ext cx="2442329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Train_Beneficiarydata.csv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29469" y="2166699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Patient demographics, coverage months, and chronic conditions.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6589" y="3005614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11" name="Shape 8"/>
          <p:cNvSpPr/>
          <p:nvPr/>
        </p:nvSpPr>
        <p:spPr>
          <a:xfrm>
            <a:off x="6046589" y="2982754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12" name="Shape 9"/>
          <p:cNvSpPr/>
          <p:nvPr/>
        </p:nvSpPr>
        <p:spPr>
          <a:xfrm>
            <a:off x="9818310" y="2765584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13" name="Text 10"/>
          <p:cNvSpPr/>
          <p:nvPr/>
        </p:nvSpPr>
        <p:spPr>
          <a:xfrm>
            <a:off x="9962376" y="2885599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229469" y="3405783"/>
            <a:ext cx="2298978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Train_Inpatientdata.csv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29469" y="3751898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Hospital admission claims and financial information.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046589" y="4590812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17" name="Shape 14"/>
          <p:cNvSpPr/>
          <p:nvPr/>
        </p:nvSpPr>
        <p:spPr>
          <a:xfrm>
            <a:off x="6046589" y="4567952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18" name="Shape 15"/>
          <p:cNvSpPr/>
          <p:nvPr/>
        </p:nvSpPr>
        <p:spPr>
          <a:xfrm>
            <a:off x="9818310" y="4350782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19" name="Text 16"/>
          <p:cNvSpPr/>
          <p:nvPr/>
        </p:nvSpPr>
        <p:spPr>
          <a:xfrm>
            <a:off x="9962376" y="4470797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229469" y="4990981"/>
            <a:ext cx="2445306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Train_Outpatientdata.csv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29469" y="5337096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Outpatient visit and procedure records.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046589" y="6176010"/>
            <a:ext cx="8023622" cy="1185148"/>
          </a:xfrm>
          <a:prstGeom prst="roundRect">
            <a:avLst>
              <a:gd name="adj" fmla="val 9259"/>
            </a:avLst>
          </a:prstGeom>
          <a:solidFill>
            <a:srgbClr val="FFFCF5"/>
          </a:solidFill>
          <a:ln/>
        </p:spPr>
      </p:sp>
      <p:sp>
        <p:nvSpPr>
          <p:cNvPr id="23" name="Shape 20"/>
          <p:cNvSpPr/>
          <p:nvPr/>
        </p:nvSpPr>
        <p:spPr>
          <a:xfrm>
            <a:off x="6046589" y="6153150"/>
            <a:ext cx="8023622" cy="91440"/>
          </a:xfrm>
          <a:prstGeom prst="roundRect">
            <a:avLst>
              <a:gd name="adj" fmla="val 26258"/>
            </a:avLst>
          </a:prstGeom>
          <a:solidFill>
            <a:srgbClr val="325F7B"/>
          </a:solidFill>
          <a:ln/>
        </p:spPr>
      </p:sp>
      <p:sp>
        <p:nvSpPr>
          <p:cNvPr id="24" name="Shape 21"/>
          <p:cNvSpPr/>
          <p:nvPr/>
        </p:nvSpPr>
        <p:spPr>
          <a:xfrm>
            <a:off x="9818310" y="5935980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325F7B"/>
          </a:solidFill>
          <a:ln/>
        </p:spPr>
      </p:sp>
      <p:sp>
        <p:nvSpPr>
          <p:cNvPr id="25" name="Text 22"/>
          <p:cNvSpPr/>
          <p:nvPr/>
        </p:nvSpPr>
        <p:spPr>
          <a:xfrm>
            <a:off x="9962376" y="6055995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229469" y="6576179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Train_labels.csv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29469" y="6922294"/>
            <a:ext cx="76578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Provider-level fraud labels (Fraud / Not Fraud).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6046589" y="7541181"/>
            <a:ext cx="802362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Datasets were merged using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BeneID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(patient claims) and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(fraud labels) for supervised learning.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1075134"/>
            <a:ext cx="7736681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Cleaning &amp; Missing Values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6368" y="2199799"/>
            <a:ext cx="3541157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Missing Values Handled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186368" y="2774752"/>
            <a:ext cx="362807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Death dates (expected for living patients)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86368" y="348472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Chronic disease indicators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6368" y="387465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fields in claims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6368" y="4394597"/>
            <a:ext cx="3628072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Approaches Implemented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6186368" y="5344597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Meaningful defaults for medical data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6368" y="5734526"/>
            <a:ext cx="362807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 replacement for missing financial values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86368" y="6444496"/>
            <a:ext cx="362807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Explicit handling of beneficiary records with missing coverage months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9979" y="2199799"/>
            <a:ext cx="2999780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Cleaning Steps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0309979" y="2774752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Removal of illegal/malformed values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9979" y="316468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datetime format conversion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9979" y="355461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Normalization of categorical encodings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9979" y="3944541"/>
            <a:ext cx="362807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 of numeric ranges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309979" y="4444484"/>
            <a:ext cx="3628072" cy="960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steps ensured no data loss and prevented artificial signal introduction, preparing a robust dataset.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150" y="495895"/>
            <a:ext cx="10633234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Data Analysis &amp; Feature Engineering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150" y="1420058"/>
            <a:ext cx="13368099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initial exploration revealed critical insights into the dataset, guiding our feature engineering process to prepare the data for robust fraud detection models.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1150" y="2091809"/>
            <a:ext cx="226790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1150" y="2553772"/>
            <a:ext cx="6464141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Verified fraud class imbalance, highlighting the need for specialized handling.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1150" y="2905482"/>
            <a:ext cx="646414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Inspected provider behavior patterns, identifying common characteristics of fraudulent activities.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1150" y="3545800"/>
            <a:ext cx="646414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extreme financial values, pinpointing potential outliers and data entry issues.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1150" y="4186118"/>
            <a:ext cx="646414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Analyzed claim frequencies and patient loads per provider, understanding operational scales.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2728" y="2091809"/>
            <a:ext cx="225421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2728" y="2553772"/>
            <a:ext cx="6464141" cy="288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Performed provider-level aggregation to create summary statistics.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2728" y="2905482"/>
            <a:ext cx="646414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key financial statistics: mean, max, and sum of reimbursements per provider.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542728" y="3545800"/>
            <a:ext cx="6464141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Generated behavioral indicators such as claims per provider, unique beneficiaries served, and average stay duration.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2728" y="4285298"/>
            <a:ext cx="6464141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Outcome: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Raw claims were transformed into machine-learning-ready features, resulting in over 60 meaningful provider metrics.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631150" y="5179814"/>
            <a:ext cx="400990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Example: Provider-Level Aggregation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631150" y="5732026"/>
            <a:ext cx="13368099" cy="2002155"/>
          </a:xfrm>
          <a:prstGeom prst="roundRect">
            <a:avLst>
              <a:gd name="adj" fmla="val 1351"/>
            </a:avLst>
          </a:prstGeom>
          <a:solidFill>
            <a:srgbClr val="F2EFE8"/>
          </a:solidFill>
          <a:ln/>
        </p:spPr>
      </p:sp>
      <p:sp>
        <p:nvSpPr>
          <p:cNvPr id="16" name="Shape 14"/>
          <p:cNvSpPr/>
          <p:nvPr/>
        </p:nvSpPr>
        <p:spPr>
          <a:xfrm>
            <a:off x="622221" y="5732026"/>
            <a:ext cx="13385959" cy="2002155"/>
          </a:xfrm>
          <a:prstGeom prst="roundRect">
            <a:avLst>
              <a:gd name="adj" fmla="val 1351"/>
            </a:avLst>
          </a:prstGeom>
          <a:solidFill>
            <a:srgbClr val="F2EFE8"/>
          </a:solidFill>
          <a:ln/>
        </p:spPr>
      </p:sp>
      <p:sp>
        <p:nvSpPr>
          <p:cNvPr id="17" name="Text 15"/>
          <p:cNvSpPr/>
          <p:nvPr/>
        </p:nvSpPr>
        <p:spPr>
          <a:xfrm>
            <a:off x="802481" y="5867281"/>
            <a:ext cx="13025438" cy="1731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provider_df = df.groupby("Provider").agg({    "ClaimID": "count",    "BeneID": "nunique",    "InscClaimAmtReimbursed": ["sum", "mean", "max"],    "HospitalDays": "mean"}).reset_index()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0657" y="508159"/>
            <a:ext cx="5826800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Modeling Pipeline (Training Setup)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0657" y="1156573"/>
            <a:ext cx="1401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490657" y="1379577"/>
            <a:ext cx="8162687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490657" y="1480066"/>
            <a:ext cx="1908096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Provider-Level Dataset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90657" y="1783199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row represents a unique provider, incorporating over 60 carefully engineered features for comprehensive analysis.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90657" y="2252782"/>
            <a:ext cx="1401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490657" y="2475786"/>
            <a:ext cx="8162687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490657" y="2576274"/>
            <a:ext cx="182272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Clear Training Pipeline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90657" y="2879408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feature matrix (X) and fraud label (y) are distinctly separated, establishing a clean input for model training.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90657" y="3348990"/>
            <a:ext cx="1401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490657" y="3571994"/>
            <a:ext cx="8162687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490657" y="3672483"/>
            <a:ext cx="1783675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Proper Data Splitting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90657" y="3975616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is split 70% for training and 30% for testing, with stratification to precisely preserve the original fraud ratio.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490657" y="4445198"/>
            <a:ext cx="140137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490657" y="4668203"/>
            <a:ext cx="8162687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8" name="Text 15"/>
          <p:cNvSpPr/>
          <p:nvPr/>
        </p:nvSpPr>
        <p:spPr>
          <a:xfrm>
            <a:off x="490657" y="4768691"/>
            <a:ext cx="241256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Imbalance-Aware Modeling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90657" y="5071824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Specific strategies are employed to carefully manage rare fraud events, ensuring robust model performance on skewed data.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490657" y="5558909"/>
            <a:ext cx="816268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following Python snippet illustrates the data splitting process: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490657" y="5940862"/>
            <a:ext cx="8162687" cy="1780461"/>
          </a:xfrm>
          <a:prstGeom prst="roundRect">
            <a:avLst>
              <a:gd name="adj" fmla="val 1181"/>
            </a:avLst>
          </a:prstGeom>
          <a:solidFill>
            <a:srgbClr val="F2EFE8"/>
          </a:solidFill>
          <a:ln/>
        </p:spPr>
      </p:sp>
      <p:sp>
        <p:nvSpPr>
          <p:cNvPr id="22" name="Shape 19"/>
          <p:cNvSpPr/>
          <p:nvPr/>
        </p:nvSpPr>
        <p:spPr>
          <a:xfrm>
            <a:off x="483751" y="5940862"/>
            <a:ext cx="8176498" cy="1780461"/>
          </a:xfrm>
          <a:prstGeom prst="roundRect">
            <a:avLst>
              <a:gd name="adj" fmla="val 1181"/>
            </a:avLst>
          </a:prstGeom>
          <a:solidFill>
            <a:srgbClr val="F2EFE8"/>
          </a:solidFill>
          <a:ln/>
        </p:spPr>
      </p:sp>
      <p:sp>
        <p:nvSpPr>
          <p:cNvPr id="23" name="Text 20"/>
          <p:cNvSpPr/>
          <p:nvPr/>
        </p:nvSpPr>
        <p:spPr>
          <a:xfrm>
            <a:off x="623888" y="6045994"/>
            <a:ext cx="7896225" cy="1570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df.drop("Fraud", axis=1)y = df["Fraud"]X_train, X_test, y_train, y_test = train_test_split(    X, y, test_size=0.3, stratify=y, random_state=42)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9621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Aggregation &amp; Feature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9171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Claim Counts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Summarized per provider.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9171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Reimbursement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Mean, sum, max amounts.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9171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Length of Stay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duration.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31887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5456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473273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452943"/>
            <a:ext cx="3297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Diagnoses &amp; Procedures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594336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Frequency and diversity.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31887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3EE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5456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25F7B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4732734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452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Beneficiary Metrics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594336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Count and cost per beneficiary.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7882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 derived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were created, including patient risk profiles and severity patterns, transforming raw transactions into stable behavioral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954405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Modeling Dataset &amp; Visualizations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8188" y="2799874"/>
            <a:ext cx="3510796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Dataset Structure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8188" y="3406140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 row per provider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8188" y="3817263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Excludes identifiers from training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8188" y="4228386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Includes engineered numeric features, fraud label, and metadata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8188" y="5113853"/>
            <a:ext cx="3576518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Exploratory Plots Confirmed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38188" y="6115526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class imbalance (~10% fraud)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8188" y="6526649"/>
            <a:ext cx="35765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Financial skewness and non-linear distributions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6914" y="2799874"/>
            <a:ext cx="3576518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Visualizations Produced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4836914" y="3801547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Fraud class imbalance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6914" y="4212669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Provider claim volume distribution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36914" y="4623792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Reimbursement distributions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36914" y="5034915"/>
            <a:ext cx="35765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Correlation heatmaps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36914" y="5562005"/>
            <a:ext cx="35765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stage transformed raw data into a structured intelligence view, producing a predictive, explainable, and business-relevant dataset.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0298" y="484346"/>
            <a:ext cx="6275903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Imbalance Handling &amp; Model Training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0298" y="1119068"/>
            <a:ext cx="8183404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Healthcare fraud instances are inherently rare, comprising approximately 10% of our dataset. This significant class imbalance can lead standard machine learning models to bias predictions towards the more prevalent non-fraudulent class, compromising detection accuracy.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80298" y="1712476"/>
            <a:ext cx="8183404" cy="1040606"/>
          </a:xfrm>
          <a:prstGeom prst="roundRect">
            <a:avLst>
              <a:gd name="adj" fmla="val 7030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65058" y="1712476"/>
            <a:ext cx="60960" cy="1040606"/>
          </a:xfrm>
          <a:prstGeom prst="roundRect">
            <a:avLst>
              <a:gd name="adj" fmla="val 33770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678418" y="1864876"/>
            <a:ext cx="187987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Addressing Imbalance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78418" y="2161580"/>
            <a:ext cx="7832884" cy="4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counter the model's natural bias towards the majority class, we implemented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 weighting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This technique assigns higher importance to the minority (fraudulent) class during model training, ensuring its patterns are adequately learned.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80298" y="2890242"/>
            <a:ext cx="8183404" cy="1925479"/>
          </a:xfrm>
          <a:prstGeom prst="roundRect">
            <a:avLst>
              <a:gd name="adj" fmla="val 3799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058" y="2890242"/>
            <a:ext cx="60960" cy="1925479"/>
          </a:xfrm>
          <a:prstGeom prst="roundRect">
            <a:avLst>
              <a:gd name="adj" fmla="val 33770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678418" y="3042642"/>
            <a:ext cx="1715453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Models Compared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78418" y="3339346"/>
            <a:ext cx="783288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suite of diverse machine learning algorithms was employed to identify the most effective fraud detection strategy: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78418" y="3641169"/>
            <a:ext cx="783288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 Regression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78418" y="3908703"/>
            <a:ext cx="783288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78418" y="4176236"/>
            <a:ext cx="783288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678418" y="4443770"/>
            <a:ext cx="783288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Vector Machine (SVM)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80298" y="4970026"/>
            <a:ext cx="8183404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following Python snippet illustrates how these models were prepared for training: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480298" y="5343882"/>
            <a:ext cx="8183404" cy="2401253"/>
          </a:xfrm>
          <a:prstGeom prst="roundRect">
            <a:avLst>
              <a:gd name="adj" fmla="val 857"/>
            </a:avLst>
          </a:prstGeom>
          <a:solidFill>
            <a:srgbClr val="F2EFE8"/>
          </a:solidFill>
          <a:ln/>
        </p:spPr>
      </p:sp>
      <p:sp>
        <p:nvSpPr>
          <p:cNvPr id="19" name="Shape 16"/>
          <p:cNvSpPr/>
          <p:nvPr/>
        </p:nvSpPr>
        <p:spPr>
          <a:xfrm>
            <a:off x="473512" y="5343882"/>
            <a:ext cx="8196977" cy="2401253"/>
          </a:xfrm>
          <a:prstGeom prst="roundRect">
            <a:avLst>
              <a:gd name="adj" fmla="val 857"/>
            </a:avLst>
          </a:prstGeom>
          <a:solidFill>
            <a:srgbClr val="F2EFE8"/>
          </a:solidFill>
          <a:ln/>
        </p:spPr>
      </p:sp>
      <p:sp>
        <p:nvSpPr>
          <p:cNvPr id="20" name="Text 17"/>
          <p:cNvSpPr/>
          <p:nvPr/>
        </p:nvSpPr>
        <p:spPr>
          <a:xfrm>
            <a:off x="610672" y="5446752"/>
            <a:ext cx="7922657" cy="2195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highlight>
                  <a:srgbClr val="F2EF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models = {    "Logistic Regression": LogisticRegression(class_weight="balanced"),    "Random Forest": RandomForestClassifier(),    "Gradient Boosting": GradientBoostingClassifier(),    "SVM": SVC(probability=True)}for name, model in models.items():    model.fit(X_train, y_train)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429" y="591622"/>
            <a:ext cx="7010281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Modeling Phase: Fraud Detection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7429" y="1398984"/>
            <a:ext cx="792194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our robust, engineered dataset, the focus shifts to building and training the fraud detection model. This phase involves selecting appropriate algorithms and refining the dataset for optimal performance.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97429" y="2153722"/>
            <a:ext cx="7921943" cy="1051441"/>
          </a:xfrm>
          <a:prstGeom prst="roundRect">
            <a:avLst>
              <a:gd name="adj" fmla="val 1043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74569" y="2153722"/>
            <a:ext cx="91440" cy="1051441"/>
          </a:xfrm>
          <a:prstGeom prst="roundRect">
            <a:avLst>
              <a:gd name="adj" fmla="val 28640"/>
            </a:avLst>
          </a:prstGeom>
          <a:solidFill>
            <a:srgbClr val="325F7B"/>
          </a:solidFill>
          <a:ln/>
        </p:spPr>
      </p:sp>
      <p:sp>
        <p:nvSpPr>
          <p:cNvPr id="7" name="Text 4"/>
          <p:cNvSpPr/>
          <p:nvPr/>
        </p:nvSpPr>
        <p:spPr>
          <a:xfrm>
            <a:off x="6363414" y="2351127"/>
            <a:ext cx="218229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Claim Volume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363414" y="2728555"/>
            <a:ext cx="745855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number of claims processed per provider, indicating activity levels.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97429" y="3379708"/>
            <a:ext cx="7921943" cy="1051441"/>
          </a:xfrm>
          <a:prstGeom prst="roundRect">
            <a:avLst>
              <a:gd name="adj" fmla="val 1043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74569" y="3379708"/>
            <a:ext cx="91440" cy="1051441"/>
          </a:xfrm>
          <a:prstGeom prst="roundRect">
            <a:avLst>
              <a:gd name="adj" fmla="val 28640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6363414" y="3577114"/>
            <a:ext cx="218229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Unique Beneficiaries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63414" y="3954542"/>
            <a:ext cx="745855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Count of distinct patients associated with each provider, highlighting reach.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97429" y="4605695"/>
            <a:ext cx="7921943" cy="1051441"/>
          </a:xfrm>
          <a:prstGeom prst="roundRect">
            <a:avLst>
              <a:gd name="adj" fmla="val 1043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74569" y="4605695"/>
            <a:ext cx="91440" cy="1051441"/>
          </a:xfrm>
          <a:prstGeom prst="roundRect">
            <a:avLst>
              <a:gd name="adj" fmla="val 28640"/>
            </a:avLst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6363414" y="4803100"/>
            <a:ext cx="226790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Total Reimbursement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363414" y="5180528"/>
            <a:ext cx="745855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 of all claim amounts reimbursed to a provider, flagging financial scale.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97429" y="5831681"/>
            <a:ext cx="7921943" cy="1051441"/>
          </a:xfrm>
          <a:prstGeom prst="roundRect">
            <a:avLst>
              <a:gd name="adj" fmla="val 10436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74569" y="5831681"/>
            <a:ext cx="91440" cy="1051441"/>
          </a:xfrm>
          <a:prstGeom prst="roundRect">
            <a:avLst>
              <a:gd name="adj" fmla="val 28640"/>
            </a:avLst>
          </a:prstGeom>
          <a:solidFill>
            <a:srgbClr val="325F7B"/>
          </a:solidFill>
          <a:ln/>
        </p:spPr>
      </p:sp>
      <p:sp>
        <p:nvSpPr>
          <p:cNvPr id="19" name="Text 16"/>
          <p:cNvSpPr/>
          <p:nvPr/>
        </p:nvSpPr>
        <p:spPr>
          <a:xfrm>
            <a:off x="6363414" y="6029087"/>
            <a:ext cx="2621042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Average Reimbursement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363414" y="6406515"/>
            <a:ext cx="745855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 reimbursement value per claim, revealing potential cost inflation patterns.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097429" y="7079456"/>
            <a:ext cx="7921943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provider-level aggregations serve as crucial features for identifying suspicious patterns and detecting fraudulent activities.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2025-12-03T19:55:39Z</dcterms:created>
  <dcterms:modified xsi:type="dcterms:W3CDTF">2025-12-03T19:55:39Z</dcterms:modified>
</cp:coreProperties>
</file>